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103830842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3103830842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125f62b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3125f62b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125f62bd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125f62bd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10fa6add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310fa6add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10fa6add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310fa6add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10fa6add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10fa6add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10fa6add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310fa6add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10fa6add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310fa6add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10fa6adde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310fa6adde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354d9d91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354d9d91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cf322e87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cf322e87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354d9d917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354d9d917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54d9d91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354d9d91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354d9d91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354d9d91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54d9d917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54d9d917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354d9d917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354d9d917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354d9d917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354d9d917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354d9d917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354d9d917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54d9d917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354d9d917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103830842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3103830842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3103830842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3103830842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3103830842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3103830842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103830842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3103830842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547cd0b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3547cd0b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10383084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10383084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10383084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10383084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arvindkrishna87/STAT390_WI2025/blob/main/Presentation%204/Coders/Ryan%20Lach/Contour_Normal_Toggleable.ipynb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hyperlink" Target="https://github.com/arvindkrishna87/STAT390_WI2025/blob/main/Presentation%204/Thinkers/Anna%20Roney/Anna_Contour_Normal_Toggleable.ipynb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arvindkrishna87/STAT390_WI2025/tree/main/Presentation%204/Thinkers/Kota%20Suzuki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4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Patching - Anna, Kota, Jake, Hannah, John, and Ryan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12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on other patches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24" y="849900"/>
            <a:ext cx="3014737" cy="36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498" y="4551050"/>
            <a:ext cx="22860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5301" y="884363"/>
            <a:ext cx="2286000" cy="355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0548" y="4548200"/>
            <a:ext cx="2055500" cy="3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12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Testing on other patches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25" y="789929"/>
            <a:ext cx="5723250" cy="21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25" y="2920979"/>
            <a:ext cx="4878494" cy="1917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1075" y="732271"/>
            <a:ext cx="3050524" cy="2354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8344" y="3205300"/>
            <a:ext cx="3266394" cy="17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311700" y="12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Testing on other patches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00" y="790600"/>
            <a:ext cx="4401836" cy="414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Discussion on OpenCV’s findContours() </a:t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776022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375" y="1035127"/>
            <a:ext cx="3210550" cy="197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5374" y="2974175"/>
            <a:ext cx="3210550" cy="19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of Using Function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 annotated epithelium image to grayscale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 that image to black &amp; white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cv.findContours(black &amp; white image, contour retrieval mode, contour approximation)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Retrieval mode specifies which contours are returned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Approximation indicates whether every point on the contour is returned or if it is approximated with straight lines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Because of how the retrieval modes function, certain epithelium shapes will be handled differently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Makes “breaking apart” each epithelium object in the slice more complex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 (Ideal Case)</a:t>
            </a: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175" y="1017725"/>
            <a:ext cx="3776025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8" y="1017731"/>
            <a:ext cx="3776025" cy="3820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</a:t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875" y="2898675"/>
            <a:ext cx="4598450" cy="188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311700" y="1152475"/>
            <a:ext cx="379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see two objects in annotation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computer sees 3, but with some help, can see 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Both objects in annotation are “children” of the top-level image border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Donut-hole is a “child” of the larger circle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Include “children” with “parent” (if “children” exist), but not “grandchildren”/”grandparents”</a:t>
            </a:r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900" y="1045398"/>
            <a:ext cx="4598400" cy="1880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3</a:t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311700" y="1152475"/>
            <a:ext cx="379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Modified previous example to pretend outer epithelium connects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Once again, we see two objects in original annotation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computer sees 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Inner epithelium borders are seen as separate from outer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Outermost epithelium edge technically has a “child,” “grandchild” and “great-grandchild”</a:t>
            </a:r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900" y="1047173"/>
            <a:ext cx="4598400" cy="188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897" y="2898677"/>
            <a:ext cx="4598402" cy="188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methodology to handle these contour-in-contour cases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Possibly can alter Ryan’s algorithm to always work with outer and inner edges of epithelium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test whether there is any difference in coverage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there isn’t, just focusing on the outer edge like it currently does is more efficient and preferable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Corner Calculation Approaches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11700" y="1152475"/>
            <a:ext cx="377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60" u="sng"/>
              <a:t>Sharon:</a:t>
            </a:r>
            <a:endParaRPr sz="1560" u="sng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560"/>
              <a:t>Iteratively evaluate if at least one point on opposite sides are outside of </a:t>
            </a:r>
            <a:r>
              <a:rPr lang="en" sz="1560"/>
              <a:t>epithelium</a:t>
            </a:r>
            <a:endParaRPr sz="1560"/>
          </a:p>
          <a:p>
            <a:pPr indent="-327660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560"/>
              <a:buChar char="●"/>
            </a:pPr>
            <a:r>
              <a:rPr lang="en" sz="1560"/>
              <a:t>Creates more squares</a:t>
            </a:r>
            <a:endParaRPr sz="1560"/>
          </a:p>
          <a:p>
            <a:pPr indent="-32766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60"/>
              <a:buChar char="●"/>
            </a:pPr>
            <a:r>
              <a:rPr lang="en" sz="1560"/>
              <a:t>Squares may not cover width of epithelium when convex</a:t>
            </a:r>
            <a:endParaRPr sz="1560"/>
          </a:p>
          <a:p>
            <a:pPr indent="-32766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60"/>
              <a:buChar char="●"/>
            </a:pPr>
            <a:r>
              <a:rPr lang="en" sz="1560"/>
              <a:t>Squares can be less aligned with cell</a:t>
            </a:r>
            <a:endParaRPr sz="1560"/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4998725" y="1152475"/>
            <a:ext cx="340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u="sng"/>
              <a:t>Ryan</a:t>
            </a:r>
            <a:r>
              <a:rPr lang="en" sz="1550"/>
              <a:t>:</a:t>
            </a:r>
            <a:endParaRPr sz="15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50"/>
              <a:t>Iteratively increase width along the normal line until outside of epithelium</a:t>
            </a:r>
            <a:endParaRPr sz="1550"/>
          </a:p>
          <a:p>
            <a:pPr indent="-327025" lvl="0" marL="457200" rtl="0" algn="l">
              <a:spcBef>
                <a:spcPts val="120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Creates fewer squares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May leave larger section vacant/sparse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May create very large squares</a:t>
            </a:r>
            <a:endParaRPr sz="15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the patching code and identify any issues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with the issue of contour within contour, i.e., epithelium within epithelium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Decide whether to use Ryan or Sharon's variation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Incorporating Thinkers’ epithelium width calculation into Ryan’s codebase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 what hyperparameter values will be appropriate given that our priority is covering the epithelium and that % overlap and amount of background in patch are not that important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Solve contour within contour issue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/>
        </p:nvSpPr>
        <p:spPr>
          <a:xfrm>
            <a:off x="707475" y="213650"/>
            <a:ext cx="3333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Sharon</a:t>
            </a:r>
            <a:endParaRPr sz="1800" u="sng">
              <a:solidFill>
                <a:schemeClr val="dk2"/>
              </a:solidFill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5586750" y="213650"/>
            <a:ext cx="3333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Ryan</a:t>
            </a:r>
            <a:endParaRPr sz="1800" u="sng">
              <a:solidFill>
                <a:schemeClr val="dk2"/>
              </a:solidFill>
            </a:endParaRPr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275" y="782450"/>
            <a:ext cx="2402942" cy="40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50" y="782450"/>
            <a:ext cx="2184591" cy="40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 rotWithShape="1">
          <a:blip r:embed="rId5">
            <a:alphaModFix/>
          </a:blip>
          <a:srcRect b="-8840" l="-2280" r="2279" t="8840"/>
          <a:stretch/>
        </p:blipFill>
        <p:spPr>
          <a:xfrm>
            <a:off x="2753541" y="1944325"/>
            <a:ext cx="2109333" cy="1994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/>
        </p:nvSpPr>
        <p:spPr>
          <a:xfrm>
            <a:off x="467350" y="221650"/>
            <a:ext cx="3333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Sharon</a:t>
            </a:r>
            <a:endParaRPr sz="1800" u="sng">
              <a:solidFill>
                <a:schemeClr val="dk2"/>
              </a:solidFill>
            </a:endParaRPr>
          </a:p>
        </p:txBody>
      </p:sp>
      <p:sp>
        <p:nvSpPr>
          <p:cNvPr id="228" name="Google Shape;228;p33"/>
          <p:cNvSpPr txBox="1"/>
          <p:nvPr/>
        </p:nvSpPr>
        <p:spPr>
          <a:xfrm>
            <a:off x="6508350" y="221650"/>
            <a:ext cx="3333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Ryan</a:t>
            </a:r>
            <a:endParaRPr sz="1800" u="sng">
              <a:solidFill>
                <a:schemeClr val="dk2"/>
              </a:solidFill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50" y="838700"/>
            <a:ext cx="2708177" cy="404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2102" y="838700"/>
            <a:ext cx="3051759" cy="404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3963" y="1796025"/>
            <a:ext cx="25527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/>
        </p:nvSpPr>
        <p:spPr>
          <a:xfrm>
            <a:off x="1220450" y="263225"/>
            <a:ext cx="3333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Sharon</a:t>
            </a:r>
            <a:endParaRPr sz="1800" u="sng">
              <a:solidFill>
                <a:schemeClr val="dk2"/>
              </a:solidFill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5747200" y="263225"/>
            <a:ext cx="3333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Ryan</a:t>
            </a:r>
            <a:endParaRPr sz="1800" u="sng">
              <a:solidFill>
                <a:schemeClr val="dk2"/>
              </a:solidFill>
            </a:endParaRPr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75" y="832025"/>
            <a:ext cx="1961931" cy="40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675" y="832025"/>
            <a:ext cx="2188550" cy="40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6625" y="1931175"/>
            <a:ext cx="2276250" cy="184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/>
        </p:nvSpPr>
        <p:spPr>
          <a:xfrm>
            <a:off x="467350" y="221650"/>
            <a:ext cx="3333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Sharon</a:t>
            </a:r>
            <a:endParaRPr sz="1800" u="sng">
              <a:solidFill>
                <a:schemeClr val="dk2"/>
              </a:solidFill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6684275" y="221650"/>
            <a:ext cx="3333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Ryan</a:t>
            </a:r>
            <a:endParaRPr sz="1800" u="sng">
              <a:solidFill>
                <a:schemeClr val="dk2"/>
              </a:solidFill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 rotWithShape="1">
          <a:blip r:embed="rId3">
            <a:alphaModFix/>
          </a:blip>
          <a:srcRect b="0" l="0" r="5535" t="0"/>
          <a:stretch/>
        </p:blipFill>
        <p:spPr>
          <a:xfrm>
            <a:off x="152400" y="790450"/>
            <a:ext cx="2870675" cy="40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722" y="790438"/>
            <a:ext cx="2919956" cy="40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1275" y="1743000"/>
            <a:ext cx="25622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Hyperparameters</a:t>
            </a:r>
            <a:endParaRPr/>
          </a:p>
        </p:txBody>
      </p:sp>
      <p:sp>
        <p:nvSpPr>
          <p:cNvPr id="255" name="Google Shape;25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blank pixel content </a:t>
            </a:r>
            <a:r>
              <a:rPr lang="en"/>
              <a:t>and</a:t>
            </a:r>
            <a:r>
              <a:rPr lang="en"/>
              <a:t> square overlap are no longer concerns: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</a:t>
            </a:r>
            <a:r>
              <a:rPr lang="en"/>
              <a:t>second</a:t>
            </a:r>
            <a:r>
              <a:rPr lang="en"/>
              <a:t> pass as overlap is less of a concern and it decreases created </a:t>
            </a:r>
            <a:r>
              <a:rPr lang="en"/>
              <a:t>patches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Small </a:t>
            </a:r>
            <a:r>
              <a:rPr b="1" lang="en"/>
              <a:t>step size</a:t>
            </a:r>
            <a:r>
              <a:rPr lang="en"/>
              <a:t> for maximum number of candidate squares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Larger </a:t>
            </a:r>
            <a:r>
              <a:rPr b="1" lang="en"/>
              <a:t>look back</a:t>
            </a:r>
            <a:r>
              <a:rPr lang="en"/>
              <a:t> to avoid excessive overlap without </a:t>
            </a:r>
            <a:r>
              <a:rPr lang="en"/>
              <a:t>second</a:t>
            </a:r>
            <a:r>
              <a:rPr lang="en"/>
              <a:t> pass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Small </a:t>
            </a:r>
            <a:r>
              <a:rPr b="1" lang="en"/>
              <a:t>square size</a:t>
            </a:r>
            <a:r>
              <a:rPr lang="en"/>
              <a:t> to allow patches to better fit small widths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 </a:t>
            </a:r>
            <a:r>
              <a:rPr b="1" lang="en"/>
              <a:t>smoothing size </a:t>
            </a:r>
            <a:r>
              <a:rPr lang="en"/>
              <a:t>to prevent jutting normal lines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Overlap thresh</a:t>
            </a:r>
            <a:r>
              <a:rPr lang="en"/>
              <a:t> of </a:t>
            </a:r>
            <a:r>
              <a:rPr lang="en"/>
              <a:t>around</a:t>
            </a:r>
            <a:r>
              <a:rPr lang="en"/>
              <a:t> 0.4 allows for dense square placement without excessive overlap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Alternate Square Creation Method</a:t>
            </a:r>
            <a:endParaRPr/>
          </a:p>
        </p:txBody>
      </p:sp>
      <p:sp>
        <p:nvSpPr>
          <p:cNvPr id="261" name="Google Shape;26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new square once an overlap condition is met: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Removes the need for step, look_back, and first/second passes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Works by taking a point of the contour and finding width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square meets the overlap condition it is kept, otherwise next point is evaluated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Slower than dense approach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Fewer hyperparameters to tune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consistent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 of roll hyperparameter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Controls the first point passed into square creation while </a:t>
            </a:r>
            <a:r>
              <a:rPr lang="en"/>
              <a:t>maintaining</a:t>
            </a:r>
            <a:r>
              <a:rPr lang="en"/>
              <a:t> order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[1,2,3,4] -&gt; [3,4,1,2]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allows for differing results with fewer parameter interactions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738" y="541749"/>
            <a:ext cx="1605381" cy="32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6500" y="541750"/>
            <a:ext cx="1576194" cy="325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661" y="541750"/>
            <a:ext cx="2401279" cy="32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4573" y="541750"/>
            <a:ext cx="2197765" cy="32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277" name="Google Shape;27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Mal-aligned normals are a consistent issue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Sharon’s code creates small isolated squares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Ryan’s code may do the same or create </a:t>
            </a:r>
            <a:r>
              <a:rPr lang="en"/>
              <a:t>very</a:t>
            </a:r>
            <a:r>
              <a:rPr lang="en"/>
              <a:t> large squares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Previously</a:t>
            </a:r>
            <a:r>
              <a:rPr lang="en"/>
              <a:t> </a:t>
            </a:r>
            <a:r>
              <a:rPr lang="en"/>
              <a:t>mentioned</a:t>
            </a:r>
            <a:r>
              <a:rPr lang="en"/>
              <a:t> centroid adaptation may also be used to help alleviate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Using a calculated epithelium width may also help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Potentially enact these changes and then recompare approaches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Both are small variations in one segment of the entire algorithm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Simple to alternate between the two</a:t>
            </a:r>
            <a:endParaRPr/>
          </a:p>
        </p:txBody>
      </p:sp>
      <p:sp>
        <p:nvSpPr>
          <p:cNvPr id="278" name="Google Shape;278;p39"/>
          <p:cNvSpPr txBox="1"/>
          <p:nvPr/>
        </p:nvSpPr>
        <p:spPr>
          <a:xfrm>
            <a:off x="503125" y="4024900"/>
            <a:ext cx="20076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GitHub Link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Ryan’s code on new slices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83373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1459825" y="43878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h2114161 h&amp;e_ROI_1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725" y="1170125"/>
            <a:ext cx="209330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4143025" y="43878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h2114162 h&amp;e_ROI_1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6931" y="1170125"/>
            <a:ext cx="306226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7194425" y="43878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h2114163 h&amp;e_ROI_1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Issue Found</a:t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1459825" y="43878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h2114161 h&amp;e_ROI_1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35379" l="58272" r="0" t="38282"/>
          <a:stretch/>
        </p:blipFill>
        <p:spPr>
          <a:xfrm>
            <a:off x="311700" y="1017725"/>
            <a:ext cx="1665175" cy="19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4143025" y="43878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h2114162 h&amp;e_ROI_1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62219" l="74257" r="5746" t="22791"/>
          <a:stretch/>
        </p:blipFill>
        <p:spPr>
          <a:xfrm>
            <a:off x="311700" y="3268000"/>
            <a:ext cx="1521300" cy="142285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7194425" y="43878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h2114163 h&amp;e_ROI_1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11700" y="2936225"/>
            <a:ext cx="1521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h2114162 h&amp;e_ROI_1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2023950" y="1017725"/>
            <a:ext cx="6808500" cy="22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Normal vector is sometimes drawn outward of the cell instead of inward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Reason: </a:t>
            </a:r>
            <a:r>
              <a:rPr lang="en" sz="1800">
                <a:solidFill>
                  <a:schemeClr val="dk2"/>
                </a:solidFill>
              </a:rPr>
              <a:t>cv2.findContours()</a:t>
            </a:r>
            <a:r>
              <a:rPr lang="en" sz="1800">
                <a:solidFill>
                  <a:schemeClr val="dk2"/>
                </a:solidFill>
              </a:rPr>
              <a:t> calculates outer contours counter-clockwise and inner contours clockwise. This resulted in inconsistent normal orientations when small islands of epithelium exist.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Solution: Ensure all normals point inward by calculating the contour's centroid, checking the direction of the normal, and flipping it if </a:t>
            </a:r>
            <a:r>
              <a:rPr lang="en" sz="1800">
                <a:solidFill>
                  <a:schemeClr val="dk2"/>
                </a:solidFill>
              </a:rPr>
              <a:t>it's</a:t>
            </a:r>
            <a:r>
              <a:rPr lang="en" sz="1800">
                <a:solidFill>
                  <a:schemeClr val="dk2"/>
                </a:solidFill>
              </a:rPr>
              <a:t> wrong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Updated code here</a:t>
            </a:r>
            <a:r>
              <a:rPr lang="en" sz="1800">
                <a:solidFill>
                  <a:schemeClr val="dk2"/>
                </a:solidFill>
              </a:rPr>
              <a:t>, results on the next slide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11700" y="4788925"/>
            <a:ext cx="1521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h2114163 h&amp;e_ROI_1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75" y="1017725"/>
            <a:ext cx="209330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First Issue Found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1025450" y="42684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h2114162 h&amp;e_ROI_1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7194425" y="43878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h2114163 h&amp;e_ROI_1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314" y="1091650"/>
            <a:ext cx="2012310" cy="36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6937800" y="1091650"/>
            <a:ext cx="18945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Coverage: 93.55%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Percent of mask as blank pixels: 17.05%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Score: 91.43%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2772825" y="1091650"/>
            <a:ext cx="18945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Coverage: 92.33%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Percent of mask as blank pixels: 24.02%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Score: 89.06%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5208450" y="4226525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h2114162 h&amp;e_ROI_1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Issue Found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1459825" y="43878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h2114161 h&amp;e_ROI_1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4143025" y="43878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h2114162 h&amp;e_ROI_1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7194425" y="43878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h2114163 h&amp;e_ROI_1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3">
            <a:alphaModFix/>
          </a:blip>
          <a:srcRect b="7928" l="16315" r="40850" t="56326"/>
          <a:stretch/>
        </p:blipFill>
        <p:spPr>
          <a:xfrm>
            <a:off x="448987" y="1072750"/>
            <a:ext cx="1894500" cy="197268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2678238" y="1017725"/>
            <a:ext cx="6311100" cy="22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Large section of epithelium is unpatched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Reason: if length&gt;=750 or length&lt;64 constraint in the code to avoid badly sized squares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Temporary Solution: Increase this allowance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Better Solution: Add these </a:t>
            </a:r>
            <a:r>
              <a:rPr lang="en" sz="1800">
                <a:solidFill>
                  <a:schemeClr val="dk2"/>
                </a:solidFill>
              </a:rPr>
              <a:t>parameters</a:t>
            </a:r>
            <a:r>
              <a:rPr lang="en" sz="1800">
                <a:solidFill>
                  <a:schemeClr val="dk2"/>
                </a:solidFill>
              </a:rPr>
              <a:t> into a grid search or optimize them based on epithelium width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592863" y="3045425"/>
            <a:ext cx="1521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h2114163 h&amp;e_ROI_1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Issue Found</a:t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1459825" y="43878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h2114161 h&amp;e_ROI_1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4143025" y="43878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h2114162 h&amp;e_ROI_1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7194425" y="43878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h2114163 h&amp;e_ROI_1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b="8273" l="16051" r="0" t="0"/>
          <a:stretch/>
        </p:blipFill>
        <p:spPr>
          <a:xfrm>
            <a:off x="311700" y="1017725"/>
            <a:ext cx="2570650" cy="35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 rotWithShape="1">
          <a:blip r:embed="rId4">
            <a:alphaModFix/>
          </a:blip>
          <a:srcRect b="8273" l="16051" r="0" t="0"/>
          <a:stretch/>
        </p:blipFill>
        <p:spPr>
          <a:xfrm>
            <a:off x="4776875" y="1017725"/>
            <a:ext cx="2570650" cy="35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1646425" y="4288825"/>
            <a:ext cx="1521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h2114163 h&amp;e_ROI_1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6082350" y="4288825"/>
            <a:ext cx="1521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h2114163 h&amp;e_ROI_1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2961050" y="1130975"/>
            <a:ext cx="18945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Coverage: 74.68%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Percent of mask as blank pixels: 17.98%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Score: 76.15%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7249500" y="1130975"/>
            <a:ext cx="18945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Coverage: 85.37%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Percent of mask as blank pixels: 17.46%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Score: 84.80%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166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Incorporating Thinkers’ epithelium width calculation</a:t>
            </a:r>
            <a:endParaRPr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Benefits of Coders: no random point generation — every patch is generated along the </a:t>
            </a:r>
            <a:r>
              <a:rPr lang="en"/>
              <a:t>tangent of the outer contour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Benefits of Thinkers: no iterative patch generation — every patch is generated with epithelium width as size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we calculate width of epithelium on the normal line perpendicular to the tangent of the outer contour?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E599"/>
                </a:highlight>
              </a:rPr>
              <a:t>COMBINED</a:t>
            </a:r>
            <a:r>
              <a:rPr lang="en"/>
              <a:t>: Non-random, non-iterative patching algorithm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Github Link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19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Epithelium width results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075" y="770900"/>
            <a:ext cx="1666875" cy="39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4">
            <a:alphaModFix/>
          </a:blip>
          <a:srcRect b="0" l="1049" r="76422" t="0"/>
          <a:stretch/>
        </p:blipFill>
        <p:spPr>
          <a:xfrm>
            <a:off x="591712" y="4681600"/>
            <a:ext cx="1759599" cy="4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2885825" y="2117200"/>
            <a:ext cx="1568400" cy="101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770900"/>
            <a:ext cx="1666875" cy="39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2564275" y="1261900"/>
            <a:ext cx="20475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Increase parameter </a:t>
            </a:r>
            <a:r>
              <a:rPr b="1" lang="en" sz="1600">
                <a:solidFill>
                  <a:schemeClr val="dk2"/>
                </a:solidFill>
              </a:rPr>
              <a:t>overlap_thresh </a:t>
            </a:r>
            <a:r>
              <a:rPr lang="en" sz="1600">
                <a:solidFill>
                  <a:schemeClr val="dk2"/>
                </a:solidFill>
              </a:rPr>
              <a:t>from 0.2 → 0.4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6">
            <a:alphaModFix/>
          </a:blip>
          <a:srcRect b="0" l="3920" r="0" t="0"/>
          <a:stretch/>
        </p:blipFill>
        <p:spPr>
          <a:xfrm>
            <a:off x="4554588" y="4681600"/>
            <a:ext cx="1701700" cy="4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